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50" r:id="rId3"/>
    <p:sldMasterId id="2147483734" r:id="rId4"/>
    <p:sldMasterId id="2147483719" r:id="rId5"/>
    <p:sldMasterId id="2147483702" r:id="rId6"/>
    <p:sldMasterId id="2147483704" r:id="rId7"/>
  </p:sldMasterIdLst>
  <p:notesMasterIdLst>
    <p:notesMasterId r:id="rId16"/>
  </p:notesMasterIdLst>
  <p:sldIdLst>
    <p:sldId id="256" r:id="rId8"/>
    <p:sldId id="412" r:id="rId9"/>
    <p:sldId id="413" r:id="rId10"/>
    <p:sldId id="414" r:id="rId11"/>
    <p:sldId id="415" r:id="rId12"/>
    <p:sldId id="416" r:id="rId13"/>
    <p:sldId id="417" r:id="rId14"/>
    <p:sldId id="418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Raby" initials="CR" lastIdx="5" clrIdx="0">
    <p:extLst>
      <p:ext uri="{19B8F6BF-5375-455C-9EA6-DF929625EA0E}">
        <p15:presenceInfo xmlns:p15="http://schemas.microsoft.com/office/powerpoint/2012/main" userId="3ce8dd4a77e46e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F79"/>
    <a:srgbClr val="0C6949"/>
    <a:srgbClr val="CC3300"/>
    <a:srgbClr val="00B050"/>
    <a:srgbClr val="F27457"/>
    <a:srgbClr val="EE7E30"/>
    <a:srgbClr val="DC3C64"/>
    <a:srgbClr val="0C4F76"/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4" autoAdjust="0"/>
    <p:restoredTop sz="81366"/>
  </p:normalViewPr>
  <p:slideViewPr>
    <p:cSldViewPr>
      <p:cViewPr varScale="1">
        <p:scale>
          <a:sx n="59" d="100"/>
          <a:sy n="59" d="100"/>
        </p:scale>
        <p:origin x="11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51" d="100"/>
          <a:sy n="151" d="100"/>
        </p:scale>
        <p:origin x="39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61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53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21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902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974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27D657-FE81-CB45-8796-05B371EEA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681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48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52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07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8" r:id="rId6"/>
    <p:sldLayoutId id="2147483733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64552" y="5733256"/>
            <a:ext cx="792088" cy="792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E49253-724B-E244-B5C0-507D25F4DC7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93217" y="620688"/>
            <a:ext cx="2063423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0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32" r:id="rId4"/>
    <p:sldLayoutId id="214748372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31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AFF1A4-5415-4247-833E-11F4E00FFE90}"/>
              </a:ext>
            </a:extLst>
          </p:cNvPr>
          <p:cNvSpPr/>
          <p:nvPr/>
        </p:nvSpPr>
        <p:spPr>
          <a:xfrm>
            <a:off x="9192344" y="0"/>
            <a:ext cx="2999656" cy="681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4A697D-3A95-D147-8A75-43102FBE1377}"/>
              </a:ext>
            </a:extLst>
          </p:cNvPr>
          <p:cNvSpPr/>
          <p:nvPr/>
        </p:nvSpPr>
        <p:spPr>
          <a:xfrm>
            <a:off x="0" y="-160"/>
            <a:ext cx="12192000" cy="685816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C4A2A9-315A-B649-91B5-9C86B6F88001}"/>
              </a:ext>
            </a:extLst>
          </p:cNvPr>
          <p:cNvSpPr/>
          <p:nvPr/>
        </p:nvSpPr>
        <p:spPr>
          <a:xfrm>
            <a:off x="3395700" y="3933056"/>
            <a:ext cx="5400600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96" y="4077072"/>
            <a:ext cx="5400600" cy="3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en-US" sz="2400" b="1" dirty="0">
                <a:solidFill>
                  <a:schemeClr val="bg1"/>
                </a:solidFill>
              </a:rPr>
              <a:t>Why reading to your child really matters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A49D0-917D-FD43-984B-263821382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1700808"/>
            <a:ext cx="5040560" cy="1934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433EF-A698-9D46-B0C4-D4BF96C36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956" y="5733256"/>
            <a:ext cx="792088" cy="792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Reading a book and chatting about it has a positive impact on children’s ability to:</a:t>
            </a:r>
          </a:p>
          <a:p>
            <a:r>
              <a:rPr lang="en-US" dirty="0"/>
              <a:t>understand words and sentences</a:t>
            </a:r>
          </a:p>
          <a:p>
            <a:r>
              <a:rPr lang="en-US" dirty="0"/>
              <a:t>use a wide range of vocabulary</a:t>
            </a:r>
          </a:p>
          <a:p>
            <a:r>
              <a:rPr lang="en-US" dirty="0"/>
              <a:t>develop listening comprehension skills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read with your child at home?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95F29-27D8-584C-8416-3C2D22F47095}"/>
              </a:ext>
            </a:extLst>
          </p:cNvPr>
          <p:cNvSpPr txBox="1"/>
          <p:nvPr/>
        </p:nvSpPr>
        <p:spPr>
          <a:xfrm>
            <a:off x="372234" y="5877272"/>
            <a:ext cx="62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Parental involvement in the development of children’s reading skills: A five-year longitudinal study (2002)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Senechal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M. and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Lefvre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8423A7-9524-CD43-B12F-A08A7C14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66" y="1916832"/>
            <a:ext cx="5069466" cy="3384376"/>
          </a:xfrm>
          <a:prstGeom prst="roundRect">
            <a:avLst>
              <a:gd name="adj" fmla="val 1126"/>
            </a:avLst>
          </a:prstGeom>
        </p:spPr>
      </p:pic>
    </p:spTree>
    <p:extLst>
      <p:ext uri="{BB962C8B-B14F-4D97-AF65-F5344CB8AC3E}">
        <p14:creationId xmlns:p14="http://schemas.microsoft.com/office/powerpoint/2010/main" val="32989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688632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number of books your child has encountered by the age of six is a </a:t>
            </a:r>
            <a:br>
              <a:rPr lang="en-US" sz="2400" dirty="0"/>
            </a:br>
            <a:r>
              <a:rPr lang="en-US" sz="2400" dirty="0"/>
              <a:t>positive predictor of their reading </a:t>
            </a:r>
            <a:br>
              <a:rPr lang="en-US" sz="2400" dirty="0"/>
            </a:br>
            <a:r>
              <a:rPr lang="en-US" sz="2400" dirty="0"/>
              <a:t>ability two years later.</a:t>
            </a:r>
          </a:p>
          <a:p>
            <a:pPr marL="0" indent="0">
              <a:buNone/>
            </a:pPr>
            <a:r>
              <a:rPr lang="en-US" sz="2400" dirty="0"/>
              <a:t>This benefit comes from:</a:t>
            </a:r>
          </a:p>
          <a:p>
            <a:pPr marL="0" indent="0">
              <a:buNone/>
            </a:pPr>
            <a:r>
              <a:rPr lang="en-US" sz="2400" dirty="0"/>
              <a:t>Adults reading to children and children enjoying books simply by looking at them and talking about them.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560840" cy="1152128"/>
          </a:xfrm>
        </p:spPr>
        <p:txBody>
          <a:bodyPr/>
          <a:lstStyle/>
          <a:p>
            <a:r>
              <a:rPr lang="en-US" dirty="0"/>
              <a:t>Why does reading together </a:t>
            </a:r>
            <a:br>
              <a:rPr lang="en-US" dirty="0"/>
            </a:br>
            <a:r>
              <a:rPr lang="en-US" dirty="0"/>
              <a:t>every day matter?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95F29-27D8-584C-8416-3C2D22F47095}"/>
              </a:ext>
            </a:extLst>
          </p:cNvPr>
          <p:cNvSpPr txBox="1"/>
          <p:nvPr/>
        </p:nvSpPr>
        <p:spPr>
          <a:xfrm>
            <a:off x="372234" y="5877272"/>
            <a:ext cx="62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Parental involvement in the development of children’s reading skills: A five-year longitudinal study (2002)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Senechal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M. and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Lefvre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4938F0-65F1-AD4C-A4DE-1DC52C677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3" y="1916832"/>
            <a:ext cx="5100669" cy="3401501"/>
          </a:xfrm>
          <a:prstGeom prst="roundRect">
            <a:avLst>
              <a:gd name="adj" fmla="val 2155"/>
            </a:avLst>
          </a:prstGeom>
        </p:spPr>
      </p:pic>
    </p:spTree>
    <p:extLst>
      <p:ext uri="{BB962C8B-B14F-4D97-AF65-F5344CB8AC3E}">
        <p14:creationId xmlns:p14="http://schemas.microsoft.com/office/powerpoint/2010/main" val="18152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Studies show that it’s the enjoyment and chat that matters! </a:t>
            </a:r>
          </a:p>
          <a:p>
            <a:pPr marL="0" indent="0">
              <a:buNone/>
            </a:pPr>
            <a:r>
              <a:rPr lang="en-US" sz="2200" dirty="0"/>
              <a:t>The more you chat together about the book and things that interest your child, the more impact it has.</a:t>
            </a:r>
          </a:p>
          <a:p>
            <a:pPr marL="0" indent="0">
              <a:buNone/>
            </a:pPr>
            <a:r>
              <a:rPr lang="en-US" sz="2200" dirty="0"/>
              <a:t>You don’t even have to read the words on the page – talking about the pictures is just as important.</a:t>
            </a:r>
          </a:p>
          <a:p>
            <a:pPr marL="0" indent="0">
              <a:buNone/>
            </a:pPr>
            <a:r>
              <a:rPr lang="en-US" sz="2200" dirty="0"/>
              <a:t>If you can read the words, then use your voice to make them come alive. It will help your child understand the book even better.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6840760" cy="1152128"/>
          </a:xfrm>
        </p:spPr>
        <p:txBody>
          <a:bodyPr/>
          <a:lstStyle/>
          <a:p>
            <a:r>
              <a:rPr lang="en-US" dirty="0"/>
              <a:t>Does it matter how we read with our children?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9E974-A425-2E49-892E-0DE74AA6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341" y="1916831"/>
            <a:ext cx="5106391" cy="3401502"/>
          </a:xfrm>
          <a:prstGeom prst="roundRect">
            <a:avLst>
              <a:gd name="adj" fmla="val 2155"/>
            </a:avLst>
          </a:prstGeom>
        </p:spPr>
      </p:pic>
    </p:spTree>
    <p:extLst>
      <p:ext uri="{BB962C8B-B14F-4D97-AF65-F5344CB8AC3E}">
        <p14:creationId xmlns:p14="http://schemas.microsoft.com/office/powerpoint/2010/main" val="33732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Use your home language. </a:t>
            </a:r>
          </a:p>
          <a:p>
            <a:pPr marL="0" indent="0">
              <a:buNone/>
            </a:pPr>
            <a:r>
              <a:rPr lang="en-US" sz="2200" dirty="0"/>
              <a:t>It is better for your child to hear expert talk from you in your language. </a:t>
            </a:r>
          </a:p>
          <a:p>
            <a:pPr marL="0" indent="0">
              <a:buNone/>
            </a:pPr>
            <a:r>
              <a:rPr lang="en-US" sz="2200" dirty="0"/>
              <a:t>Many studies tell us it is the back-and-forth talk between adults and children when they are sharing books that makes the difference to children’s language and comprehension.</a:t>
            </a:r>
          </a:p>
          <a:p>
            <a:pPr marL="0" indent="0">
              <a:buNone/>
            </a:pPr>
            <a:r>
              <a:rPr lang="en-US" sz="2200" dirty="0"/>
              <a:t>This impact will translate to better language and comprehension for your child in English.</a:t>
            </a:r>
          </a:p>
          <a:p>
            <a:pPr marL="0" indent="0">
              <a:buNone/>
            </a:pPr>
            <a:endParaRPr lang="en-US" sz="22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496944" cy="1152128"/>
          </a:xfrm>
        </p:spPr>
        <p:txBody>
          <a:bodyPr/>
          <a:lstStyle/>
          <a:p>
            <a:r>
              <a:rPr lang="en-US" dirty="0"/>
              <a:t>Does it matter which language we use?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CA4E4-ABE7-FE44-A06B-891FD5604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1916832"/>
            <a:ext cx="5100668" cy="3401501"/>
          </a:xfrm>
          <a:prstGeom prst="roundRect">
            <a:avLst>
              <a:gd name="adj" fmla="val 1596"/>
            </a:avLst>
          </a:prstGeom>
        </p:spPr>
      </p:pic>
    </p:spTree>
    <p:extLst>
      <p:ext uri="{BB962C8B-B14F-4D97-AF65-F5344CB8AC3E}">
        <p14:creationId xmlns:p14="http://schemas.microsoft.com/office/powerpoint/2010/main" val="11254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Let your child be the boss of the books they choose. Enjoyment really matters.</a:t>
            </a:r>
          </a:p>
          <a:p>
            <a:pPr marL="0" indent="0">
              <a:buNone/>
            </a:pPr>
            <a:r>
              <a:rPr lang="en-US" sz="2200" dirty="0"/>
              <a:t>Comics, information books, magazines, story books, picture books, poems and leaflets are all great for sharing.</a:t>
            </a:r>
          </a:p>
          <a:p>
            <a:pPr marL="0" indent="0">
              <a:buNone/>
            </a:pPr>
            <a:r>
              <a:rPr lang="en-US" sz="2200" dirty="0"/>
              <a:t>Catalogues are fun to share and talk about too.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496944" cy="1152128"/>
          </a:xfrm>
        </p:spPr>
        <p:txBody>
          <a:bodyPr/>
          <a:lstStyle/>
          <a:p>
            <a:r>
              <a:rPr lang="en-US" dirty="0"/>
              <a:t>Does the type of book matter?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7F659-F976-3C44-925B-2240A5A37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672063" y="1916831"/>
            <a:ext cx="5103921" cy="3401501"/>
          </a:xfrm>
          <a:prstGeom prst="roundRect">
            <a:avLst>
              <a:gd name="adj" fmla="val 1764"/>
            </a:avLst>
          </a:prstGeom>
        </p:spPr>
      </p:pic>
    </p:spTree>
    <p:extLst>
      <p:ext uri="{BB962C8B-B14F-4D97-AF65-F5344CB8AC3E}">
        <p14:creationId xmlns:p14="http://schemas.microsoft.com/office/powerpoint/2010/main" val="10943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Repeated reading of books is really beneficial for children. It helps them </a:t>
            </a:r>
            <a:r>
              <a:rPr lang="en-US" sz="2200" b="1" dirty="0" err="1"/>
              <a:t>memorise</a:t>
            </a:r>
            <a:r>
              <a:rPr lang="en-US" sz="2200" b="1" dirty="0"/>
              <a:t> parts of stories, words and phrases too.</a:t>
            </a:r>
          </a:p>
          <a:p>
            <a:pPr marL="0" indent="0">
              <a:buNone/>
            </a:pPr>
            <a:r>
              <a:rPr lang="en-US" sz="2200" dirty="0"/>
              <a:t>Knowing a book or poem by heart is fun and powerful for children, they can ‘read’ the story with you, or join in with words of phrases.</a:t>
            </a:r>
          </a:p>
          <a:p>
            <a:pPr marL="0" indent="0">
              <a:buNone/>
            </a:pPr>
            <a:r>
              <a:rPr lang="en-US" sz="2200" dirty="0"/>
              <a:t>If you really want to mix it up, offer another book alongside the much-loved </a:t>
            </a:r>
            <a:r>
              <a:rPr lang="en-US" sz="2200" dirty="0" err="1"/>
              <a:t>favourite</a:t>
            </a:r>
            <a:r>
              <a:rPr lang="en-US" sz="2200" dirty="0"/>
              <a:t>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6912768" cy="1152128"/>
          </a:xfrm>
        </p:spPr>
        <p:txBody>
          <a:bodyPr/>
          <a:lstStyle/>
          <a:p>
            <a:r>
              <a:rPr lang="en-US" dirty="0"/>
              <a:t>What if they always want to read the same book?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B1F4BE-7B52-5D48-882A-F0CE8EDE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523" y="1916832"/>
            <a:ext cx="5114177" cy="3406688"/>
          </a:xfrm>
          <a:prstGeom prst="roundRect">
            <a:avLst>
              <a:gd name="adj" fmla="val 3603"/>
            </a:avLst>
          </a:prstGeom>
        </p:spPr>
      </p:pic>
    </p:spTree>
    <p:extLst>
      <p:ext uri="{BB962C8B-B14F-4D97-AF65-F5344CB8AC3E}">
        <p14:creationId xmlns:p14="http://schemas.microsoft.com/office/powerpoint/2010/main" val="7509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43944" y="3501008"/>
            <a:ext cx="7104112" cy="316865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500" dirty="0">
                <a:solidFill>
                  <a:schemeClr val="bg1"/>
                </a:solidFill>
              </a:rPr>
              <a:t>A love of reading is the biggest indicator of future academic success!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28594-5B8F-6848-B795-175289F60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4342" y="922412"/>
            <a:ext cx="5103316" cy="26708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6622A0-A722-1349-AB87-76D9DDEDE5AC}"/>
              </a:ext>
            </a:extLst>
          </p:cNvPr>
          <p:cNvSpPr/>
          <p:nvPr/>
        </p:nvSpPr>
        <p:spPr>
          <a:xfrm>
            <a:off x="10344472" y="0"/>
            <a:ext cx="1847528" cy="184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D04E80535F9A4DB2C4C7F434A00B41" ma:contentTypeVersion="14" ma:contentTypeDescription="Create a new document." ma:contentTypeScope="" ma:versionID="a8a77feaf9373ce24860bef17d972f03">
  <xsd:schema xmlns:xsd="http://www.w3.org/2001/XMLSchema" xmlns:xs="http://www.w3.org/2001/XMLSchema" xmlns:p="http://schemas.microsoft.com/office/2006/metadata/properties" xmlns:ns2="ec785c0a-7b19-4ffb-af7c-b0161af2f379" xmlns:ns3="aea32941-e990-4f9a-8264-aa82c4eebd57" targetNamespace="http://schemas.microsoft.com/office/2006/metadata/properties" ma:root="true" ma:fieldsID="9db174e6076bdfc5ed96965bdf9fdffd" ns2:_="" ns3:_="">
    <xsd:import namespace="ec785c0a-7b19-4ffb-af7c-b0161af2f379"/>
    <xsd:import namespace="aea32941-e990-4f9a-8264-aa82c4eebd5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785c0a-7b19-4ffb-af7c-b0161af2f37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32941-e990-4f9a-8264-aa82c4eebd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844C5A-BD13-4855-8C53-1FA04F05CFA5}">
  <ds:schemaRefs>
    <ds:schemaRef ds:uri="aea32941-e990-4f9a-8264-aa82c4eebd57"/>
    <ds:schemaRef ds:uri="ec785c0a-7b19-4ffb-af7c-b0161af2f3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56996</TotalTime>
  <Words>470</Words>
  <Application>Microsoft Office PowerPoint</Application>
  <PresentationFormat>Widescreen</PresentationFormat>
  <Paragraphs>33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Normal body copy page</vt:lpstr>
      <vt:lpstr>1_Normal body copy page</vt:lpstr>
      <vt:lpstr>Custom Design</vt:lpstr>
      <vt:lpstr>3_Normal body copy page</vt:lpstr>
      <vt:lpstr>4_Normal body copy page</vt:lpstr>
      <vt:lpstr>PowerPoint Presentation</vt:lpstr>
      <vt:lpstr>Why read with your child at home?</vt:lpstr>
      <vt:lpstr>Why does reading together  every day matter?</vt:lpstr>
      <vt:lpstr>Does it matter how we read with our children?</vt:lpstr>
      <vt:lpstr>Does it matter which language we use?</vt:lpstr>
      <vt:lpstr>Does the type of book matter?</vt:lpstr>
      <vt:lpstr>What if they always want to read the same book?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Charlie Buckingham</cp:lastModifiedBy>
  <cp:revision>450</cp:revision>
  <cp:lastPrinted>2021-06-23T14:18:45Z</cp:lastPrinted>
  <dcterms:modified xsi:type="dcterms:W3CDTF">2022-04-29T08:23:21Z</dcterms:modified>
</cp:coreProperties>
</file>